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Default Extension="gif" ContentType="image/gif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68" r:id="rId2"/>
    <p:sldId id="256" r:id="rId3"/>
    <p:sldId id="260" r:id="rId4"/>
    <p:sldId id="267" r:id="rId5"/>
    <p:sldId id="257" r:id="rId6"/>
    <p:sldId id="258" r:id="rId7"/>
    <p:sldId id="259" r:id="rId8"/>
    <p:sldId id="261" r:id="rId9"/>
    <p:sldId id="263" r:id="rId10"/>
    <p:sldId id="264" r:id="rId11"/>
    <p:sldId id="265" r:id="rId12"/>
    <p:sldId id="266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interSettings" Target="printerSettings/printerSettings1.bin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19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02D13-8C5D-F04D-83BD-6B18275091F6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C1E5B-707D-4C42-B28F-5B3446F563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4" Type="http://schemas.openxmlformats.org/officeDocument/2006/relationships/hyperlink" Target="file:///wiki/Quebec" TargetMode="External"/><Relationship Id="rId4" Type="http://schemas.openxmlformats.org/officeDocument/2006/relationships/hyperlink" Target="file:///wiki/Constitution_Act,_1867" TargetMode="External"/><Relationship Id="rId7" Type="http://schemas.openxmlformats.org/officeDocument/2006/relationships/hyperlink" Target="file:///wiki/British_Columbia" TargetMode="External"/><Relationship Id="rId11" Type="http://schemas.openxmlformats.org/officeDocument/2006/relationships/hyperlink" Target="file:///wiki/Nova_Scotia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file:///wiki/Alberta" TargetMode="External"/><Relationship Id="rId16" Type="http://schemas.openxmlformats.org/officeDocument/2006/relationships/hyperlink" Target="file:///wiki/Northwest_Territories" TargetMode="External"/><Relationship Id="rId8" Type="http://schemas.openxmlformats.org/officeDocument/2006/relationships/hyperlink" Target="file:///wiki/Manitoba" TargetMode="External"/><Relationship Id="rId13" Type="http://schemas.openxmlformats.org/officeDocument/2006/relationships/hyperlink" Target="file:///wiki/Prince_Edward_Island" TargetMode="External"/><Relationship Id="rId10" Type="http://schemas.openxmlformats.org/officeDocument/2006/relationships/hyperlink" Target="file:///wiki/Newfoundland_and_Labrador" TargetMode="External"/><Relationship Id="rId5" Type="http://schemas.openxmlformats.org/officeDocument/2006/relationships/hyperlink" Target="file:///wiki/Government_of_Canada" TargetMode="External"/><Relationship Id="rId15" Type="http://schemas.openxmlformats.org/officeDocument/2006/relationships/hyperlink" Target="file:///wiki/Saskatchewan" TargetMode="External"/><Relationship Id="rId12" Type="http://schemas.openxmlformats.org/officeDocument/2006/relationships/hyperlink" Target="file:///wiki/Ontario" TargetMode="External"/><Relationship Id="rId17" Type="http://schemas.openxmlformats.org/officeDocument/2006/relationships/hyperlink" Target="file:///wiki/Nunavut" TargetMode="External"/><Relationship Id="rId19" Type="http://schemas.openxmlformats.org/officeDocument/2006/relationships/image" Target="../media/image1.jpeg"/><Relationship Id="rId2" Type="http://schemas.openxmlformats.org/officeDocument/2006/relationships/hyperlink" Target="file:///wiki/List_of_countries_and_outlying_territories_by_total_area" TargetMode="External"/><Relationship Id="rId9" Type="http://schemas.openxmlformats.org/officeDocument/2006/relationships/hyperlink" Target="file:///wiki/New_Brunswick" TargetMode="External"/><Relationship Id="rId3" Type="http://schemas.openxmlformats.org/officeDocument/2006/relationships/hyperlink" Target="file:///wiki/Canada" TargetMode="External"/><Relationship Id="rId18" Type="http://schemas.openxmlformats.org/officeDocument/2006/relationships/hyperlink" Target="file:///wiki/Yukon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a country’s geography influence where people live?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Most Canadians Live?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Small population considering size of country.</a:t>
            </a:r>
          </a:p>
          <a:p>
            <a:r>
              <a:rPr lang="en-US" dirty="0" smtClean="0"/>
              <a:t>¾ of population live in southern Canada.</a:t>
            </a:r>
          </a:p>
          <a:p>
            <a:pPr lvl="1"/>
            <a:r>
              <a:rPr lang="en-US" dirty="0" smtClean="0"/>
              <a:t>Rivers for transportation</a:t>
            </a:r>
          </a:p>
          <a:p>
            <a:pPr lvl="1"/>
            <a:r>
              <a:rPr lang="en-US" dirty="0" smtClean="0"/>
              <a:t>Railway system (people and goods)</a:t>
            </a:r>
          </a:p>
          <a:p>
            <a:pPr lvl="1"/>
            <a:r>
              <a:rPr lang="en-US" dirty="0" smtClean="0"/>
              <a:t>Ports</a:t>
            </a:r>
          </a:p>
          <a:p>
            <a:pPr lvl="1"/>
            <a:r>
              <a:rPr lang="en-US" dirty="0" smtClean="0"/>
              <a:t>Prairies for farming</a:t>
            </a:r>
          </a:p>
          <a:p>
            <a:r>
              <a:rPr lang="en-US" dirty="0" smtClean="0"/>
              <a:t>Few people live in the northern regions because of extreme cold and rugged landscape.</a:t>
            </a:r>
            <a:endParaRPr lang="en-US" dirty="0"/>
          </a:p>
        </p:txBody>
      </p:sp>
      <p:pic>
        <p:nvPicPr>
          <p:cNvPr id="5" name="Content Placeholder 4" descr="DensityMap200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2539" b="-22539"/>
          <a:stretch>
            <a:fillRect/>
          </a:stretch>
        </p:blipFill>
        <p:spPr/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Vancouver, British Columbia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Known as “Gateway to the Pacific”</a:t>
            </a:r>
          </a:p>
          <a:p>
            <a:r>
              <a:rPr lang="en-US" dirty="0" smtClean="0"/>
              <a:t>Canada’s largest port—heavily trades with Asia</a:t>
            </a:r>
          </a:p>
          <a:p>
            <a:r>
              <a:rPr lang="en-US" dirty="0" smtClean="0"/>
              <a:t>Many refugees have arrived here from Asia.</a:t>
            </a:r>
          </a:p>
          <a:p>
            <a:r>
              <a:rPr lang="en-US" dirty="0" smtClean="0"/>
              <a:t>Refugees-people who flee a country because of war, disaster, or </a:t>
            </a:r>
            <a:r>
              <a:rPr lang="en-US" dirty="0" err="1" smtClean="0"/>
              <a:t>persectuion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" name="Content Placeholder 6" descr="TBCCWDisplay.ms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4779" b="-14779"/>
          <a:stretch>
            <a:fillRect/>
          </a:stretch>
        </p:blipFill>
        <p:spPr/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Toronto, City of Immigrants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More than 70,000 immigrants arrive here every year from more than 100 countries.</a:t>
            </a:r>
          </a:p>
          <a:p>
            <a:r>
              <a:rPr lang="en-US" dirty="0" smtClean="0"/>
              <a:t>Center of industry and international trade because of its assess to the Atlantic Ocean and the US.</a:t>
            </a:r>
          </a:p>
        </p:txBody>
      </p:sp>
      <p:pic>
        <p:nvPicPr>
          <p:cNvPr id="5" name="Content Placeholder 4" descr="images-4.jpe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034" b="-6034"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Write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might Canada’s policy of multiculturalism lead to increased immigration?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5 </a:t>
            </a:r>
            <a:br>
              <a:rPr lang="en-US" dirty="0" smtClean="0"/>
            </a:br>
            <a:r>
              <a:rPr lang="en-US" dirty="0" smtClean="0"/>
              <a:t>Section 1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 Canada! 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Immigrant Roots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Pp. 119-123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Canada’s Provinces and Territories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The </a:t>
            </a:r>
            <a:r>
              <a:rPr lang="en-US" b="1" dirty="0"/>
              <a:t>provinces and territories of </a:t>
            </a:r>
            <a:r>
              <a:rPr lang="en-US" dirty="0"/>
              <a:t>Canada combine to make up the </a:t>
            </a:r>
            <a:r>
              <a:rPr lang="en-US" dirty="0">
                <a:latin typeface="+mj-lt"/>
                <a:hlinkClick r:id="rId2"/>
              </a:rPr>
              <a:t>world's second largest country.</a:t>
            </a:r>
            <a:r>
              <a:rPr lang="en-US" dirty="0" smtClean="0">
                <a:latin typeface="+mj-lt"/>
                <a:hlinkClick r:id="rId2"/>
              </a:rPr>
              <a:t> </a:t>
            </a:r>
          </a:p>
          <a:p>
            <a:r>
              <a:rPr lang="en-US" dirty="0" smtClean="0">
                <a:latin typeface="+mj-lt"/>
                <a:hlinkClick r:id="rId2"/>
              </a:rPr>
              <a:t>The </a:t>
            </a:r>
            <a:r>
              <a:rPr lang="en-US" dirty="0">
                <a:latin typeface="+mj-lt"/>
                <a:hlinkClick r:id="rId2"/>
              </a:rPr>
              <a:t>major difference between a </a:t>
            </a:r>
            <a:r>
              <a:rPr lang="en-US" dirty="0">
                <a:latin typeface="+mj-lt"/>
                <a:hlinkClick r:id="rId3"/>
              </a:rPr>
              <a:t>Canadian province and a territory is that provinces are jurisdictions that receive their power and authority directly from the </a:t>
            </a:r>
            <a:r>
              <a:rPr lang="en-US" dirty="0">
                <a:latin typeface="+mj-lt"/>
                <a:hlinkClick r:id="rId4"/>
              </a:rPr>
              <a:t>Constitution Act, 1867, whereas territories derive their mandates and powers from the </a:t>
            </a:r>
            <a:r>
              <a:rPr lang="en-US" dirty="0">
                <a:latin typeface="+mj-lt"/>
                <a:hlinkClick r:id="rId5"/>
              </a:rPr>
              <a:t>federal government</a:t>
            </a:r>
            <a:r>
              <a:rPr lang="en-US" dirty="0" smtClean="0">
                <a:latin typeface="+mj-lt"/>
                <a:hlinkClick r:id="rId5"/>
              </a:rPr>
              <a:t>.</a:t>
            </a:r>
          </a:p>
          <a:p>
            <a:r>
              <a:rPr lang="en-US" dirty="0" smtClean="0">
                <a:latin typeface="+mj-lt"/>
                <a:hlinkClick r:id="rId5"/>
              </a:rPr>
              <a:t>Currently</a:t>
            </a:r>
            <a:r>
              <a:rPr lang="en-US" dirty="0">
                <a:latin typeface="+mj-lt"/>
                <a:hlinkClick r:id="rId5"/>
              </a:rPr>
              <a:t>, the ten provinces are </a:t>
            </a:r>
            <a:r>
              <a:rPr lang="en-US" dirty="0">
                <a:latin typeface="+mj-lt"/>
                <a:hlinkClick r:id="rId6"/>
              </a:rPr>
              <a:t>Alberta, </a:t>
            </a:r>
            <a:r>
              <a:rPr lang="en-US" dirty="0">
                <a:latin typeface="+mj-lt"/>
                <a:hlinkClick r:id="rId7"/>
              </a:rPr>
              <a:t>British Columbia, </a:t>
            </a:r>
            <a:r>
              <a:rPr lang="en-US" dirty="0">
                <a:latin typeface="+mj-lt"/>
                <a:hlinkClick r:id="rId8"/>
              </a:rPr>
              <a:t>Manitoba, </a:t>
            </a:r>
            <a:r>
              <a:rPr lang="en-US" dirty="0">
                <a:latin typeface="+mj-lt"/>
                <a:hlinkClick r:id="rId9"/>
              </a:rPr>
              <a:t>New Brunswick, </a:t>
            </a:r>
            <a:r>
              <a:rPr lang="en-US" dirty="0">
                <a:latin typeface="+mj-lt"/>
                <a:hlinkClick r:id="rId10"/>
              </a:rPr>
              <a:t>Newfoundland and Labrador, </a:t>
            </a:r>
            <a:r>
              <a:rPr lang="en-US" dirty="0">
                <a:latin typeface="+mj-lt"/>
                <a:hlinkClick r:id="rId11"/>
              </a:rPr>
              <a:t>Nova Scotia, </a:t>
            </a:r>
            <a:r>
              <a:rPr lang="en-US" dirty="0">
                <a:latin typeface="+mj-lt"/>
                <a:hlinkClick r:id="rId12"/>
              </a:rPr>
              <a:t>Ontario, </a:t>
            </a:r>
            <a:r>
              <a:rPr lang="en-US" dirty="0">
                <a:latin typeface="+mj-lt"/>
                <a:hlinkClick r:id="rId13"/>
              </a:rPr>
              <a:t>Prince Edward Island, </a:t>
            </a:r>
            <a:r>
              <a:rPr lang="en-US" dirty="0">
                <a:latin typeface="+mj-lt"/>
                <a:hlinkClick r:id="rId14"/>
              </a:rPr>
              <a:t>Quebec, and </a:t>
            </a:r>
            <a:r>
              <a:rPr lang="en-US" dirty="0">
                <a:latin typeface="+mj-lt"/>
                <a:hlinkClick r:id="rId15"/>
              </a:rPr>
              <a:t>Saskatchewan, while the three territories are </a:t>
            </a:r>
            <a:r>
              <a:rPr lang="en-US" dirty="0">
                <a:latin typeface="+mj-lt"/>
                <a:hlinkClick r:id="rId16"/>
              </a:rPr>
              <a:t>Northwest Territories, </a:t>
            </a:r>
            <a:r>
              <a:rPr lang="en-US" dirty="0">
                <a:latin typeface="+mj-lt"/>
                <a:hlinkClick r:id="rId17"/>
              </a:rPr>
              <a:t>Nunavut, and </a:t>
            </a:r>
            <a:r>
              <a:rPr lang="en-US" dirty="0">
                <a:latin typeface="+mj-lt"/>
                <a:hlinkClick r:id="rId18"/>
              </a:rPr>
              <a:t>Yukon.</a:t>
            </a:r>
            <a:endParaRPr lang="en-US" dirty="0">
              <a:latin typeface="+mj-lt"/>
            </a:endParaRPr>
          </a:p>
        </p:txBody>
      </p:sp>
      <p:pic>
        <p:nvPicPr>
          <p:cNvPr id="13" name="Content Placeholder 12" descr="images-5.jpeg"/>
          <p:cNvPicPr>
            <a:picLocks noGrp="1" noChangeAspect="1"/>
          </p:cNvPicPr>
          <p:nvPr>
            <p:ph sz="half" idx="1"/>
          </p:nvPr>
        </p:nvPicPr>
        <p:blipFill>
          <a:blip r:embed="rId19"/>
          <a:srcRect t="-47513" b="-47513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Provinces and Territories</a:t>
            </a:r>
            <a:endParaRPr lang="en-US" dirty="0"/>
          </a:p>
        </p:txBody>
      </p:sp>
      <p:pic>
        <p:nvPicPr>
          <p:cNvPr id="9" name="Content Placeholder 8" descr="550px-Map_Canada_political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8683" r="-28683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Who are Canadians?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than 50 different ethnic groups make up the population.</a:t>
            </a:r>
          </a:p>
          <a:p>
            <a:r>
              <a:rPr lang="en-US" dirty="0" smtClean="0"/>
              <a:t>More than 2/3 of Canadians have European ancestry roots.</a:t>
            </a:r>
          </a:p>
          <a:p>
            <a:r>
              <a:rPr lang="en-US" dirty="0" smtClean="0"/>
              <a:t>Less than 5% of the people are from First Nations.</a:t>
            </a:r>
          </a:p>
          <a:p>
            <a:r>
              <a:rPr lang="en-US" dirty="0" smtClean="0"/>
              <a:t>First Nations are those people who are descendants from Asia.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European Immigrants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wave of European immigrants came to Canada in the 1600’s.</a:t>
            </a:r>
          </a:p>
          <a:p>
            <a:r>
              <a:rPr lang="en-US" dirty="0" smtClean="0"/>
              <a:t>France and Britain dominated the area.</a:t>
            </a:r>
          </a:p>
          <a:p>
            <a:r>
              <a:rPr lang="en-US" dirty="0" smtClean="0"/>
              <a:t>They were constantly fighting for control of North America.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French and Indian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Between 1754-1763, fought French and Indian War for control of North America.  </a:t>
            </a:r>
          </a:p>
          <a:p>
            <a:r>
              <a:rPr lang="en-US" dirty="0" smtClean="0"/>
              <a:t>Britain won.  </a:t>
            </a:r>
          </a:p>
          <a:p>
            <a:r>
              <a:rPr lang="en-US" dirty="0" smtClean="0"/>
              <a:t>France surrendered most of its Canadian territories to Britain.</a:t>
            </a:r>
          </a:p>
          <a:p>
            <a:r>
              <a:rPr lang="en-US" dirty="0" smtClean="0"/>
              <a:t>Many French people stayed behind.</a:t>
            </a:r>
          </a:p>
          <a:p>
            <a:endParaRPr lang="en-US" dirty="0"/>
          </a:p>
        </p:txBody>
      </p:sp>
      <p:pic>
        <p:nvPicPr>
          <p:cNvPr id="5" name="Content Placeholder 4" descr="French-Indian-War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42682" b="-42682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Immigration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of Canada’s early immigrants were from Europe.</a:t>
            </a:r>
          </a:p>
          <a:p>
            <a:r>
              <a:rPr lang="en-US" dirty="0" smtClean="0"/>
              <a:t>In the 1960’s, new immigration laws allowed people to migrate from Africa, Latin America, Asia, and the Pacific Islands.</a:t>
            </a:r>
          </a:p>
          <a:p>
            <a:r>
              <a:rPr lang="en-US" dirty="0" smtClean="0"/>
              <a:t>Canada has adopted an official policy of </a:t>
            </a:r>
            <a:r>
              <a:rPr lang="en-US" b="1" u="sng" dirty="0" smtClean="0"/>
              <a:t>multiculturalism-</a:t>
            </a:r>
            <a:r>
              <a:rPr lang="en-US" dirty="0" smtClean="0"/>
              <a:t>an acceptance of many cultures instead of just one.</a:t>
            </a:r>
            <a:endParaRPr lang="en-US" b="1" u="sng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Canada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Citizens must obey Canada’s laws.</a:t>
            </a:r>
          </a:p>
          <a:p>
            <a:r>
              <a:rPr lang="en-US" dirty="0" smtClean="0"/>
              <a:t>Right to vote</a:t>
            </a:r>
          </a:p>
          <a:p>
            <a:r>
              <a:rPr lang="en-US" dirty="0" smtClean="0"/>
              <a:t>Guaranteed freedom of religion, speech, </a:t>
            </a:r>
            <a:r>
              <a:rPr lang="en-US" dirty="0" err="1" smtClean="0"/>
              <a:t>assemeby</a:t>
            </a:r>
            <a:r>
              <a:rPr lang="en-US" dirty="0" smtClean="0"/>
              <a:t>, and equal protection.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485</Words>
  <Application>Microsoft Macintosh PowerPoint</Application>
  <PresentationFormat>On-screen Show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Do Now</vt:lpstr>
      <vt:lpstr>Chapter 5  Section 1 </vt:lpstr>
      <vt:lpstr>Canada’s Provinces and Territories</vt:lpstr>
      <vt:lpstr>Provinces and Territories</vt:lpstr>
      <vt:lpstr>Who are Canadians? </vt:lpstr>
      <vt:lpstr>European Immigrants</vt:lpstr>
      <vt:lpstr>French and Indian War</vt:lpstr>
      <vt:lpstr>Immigration</vt:lpstr>
      <vt:lpstr>Canada Today</vt:lpstr>
      <vt:lpstr>Where Do Most Canadians Live?</vt:lpstr>
      <vt:lpstr>Vancouver, British Columbia</vt:lpstr>
      <vt:lpstr>Toronto, City of Immigrants</vt:lpstr>
      <vt:lpstr>Quick Write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  Section 1 </dc:title>
  <dc:creator>hughes</dc:creator>
  <cp:lastModifiedBy>hughes</cp:lastModifiedBy>
  <cp:revision>3</cp:revision>
  <dcterms:created xsi:type="dcterms:W3CDTF">2010-01-02T17:37:46Z</dcterms:created>
  <dcterms:modified xsi:type="dcterms:W3CDTF">2010-01-02T17:38:19Z</dcterms:modified>
</cp:coreProperties>
</file>